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D3252-2DF3-4ACE-8DB5-F8843C0E5F0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8D17CF-E1A6-40BF-A8C0-85CF565EA1B2}">
      <dgm:prSet/>
      <dgm:spPr/>
      <dgm:t>
        <a:bodyPr/>
        <a:lstStyle/>
        <a:p>
          <a:r>
            <a:rPr lang="en-US"/>
            <a:t>The Mobile Steam Unit produces high pressure and temperature steam</a:t>
          </a:r>
        </a:p>
      </dgm:t>
    </dgm:pt>
    <dgm:pt modelId="{DF8AF843-3724-4F07-9F56-FB672C491591}" type="parTrans" cxnId="{9379B435-6608-4FFC-94E4-749F5AD782D2}">
      <dgm:prSet/>
      <dgm:spPr/>
      <dgm:t>
        <a:bodyPr/>
        <a:lstStyle/>
        <a:p>
          <a:endParaRPr lang="en-US"/>
        </a:p>
      </dgm:t>
    </dgm:pt>
    <dgm:pt modelId="{1412FCA1-5925-4B08-B29C-62158ED5F9DA}" type="sibTrans" cxnId="{9379B435-6608-4FFC-94E4-749F5AD782D2}">
      <dgm:prSet/>
      <dgm:spPr/>
      <dgm:t>
        <a:bodyPr/>
        <a:lstStyle/>
        <a:p>
          <a:endParaRPr lang="en-US"/>
        </a:p>
      </dgm:t>
    </dgm:pt>
    <dgm:pt modelId="{A75E5961-EB4F-4B60-AD0E-4C478DBBAA5C}">
      <dgm:prSet/>
      <dgm:spPr/>
      <dgm:t>
        <a:bodyPr/>
        <a:lstStyle/>
        <a:p>
          <a:r>
            <a:rPr lang="en-US"/>
            <a:t>This steam can be utilized in the elimination of built up oil, wax and paraffin deposits in:</a:t>
          </a:r>
        </a:p>
      </dgm:t>
    </dgm:pt>
    <dgm:pt modelId="{51D4A85F-3D7E-4D38-9028-BE79536CDA1F}" type="parTrans" cxnId="{13B23350-94BF-44CE-8033-B3A0F0A998FD}">
      <dgm:prSet/>
      <dgm:spPr/>
      <dgm:t>
        <a:bodyPr/>
        <a:lstStyle/>
        <a:p>
          <a:endParaRPr lang="en-US"/>
        </a:p>
      </dgm:t>
    </dgm:pt>
    <dgm:pt modelId="{C76CB983-3DE0-4984-8AE4-FBAC3FF342F2}" type="sibTrans" cxnId="{13B23350-94BF-44CE-8033-B3A0F0A998FD}">
      <dgm:prSet/>
      <dgm:spPr/>
      <dgm:t>
        <a:bodyPr/>
        <a:lstStyle/>
        <a:p>
          <a:endParaRPr lang="en-US"/>
        </a:p>
      </dgm:t>
    </dgm:pt>
    <dgm:pt modelId="{592B798B-58BF-46D6-9B32-A1C36A3FF383}">
      <dgm:prSet/>
      <dgm:spPr/>
      <dgm:t>
        <a:bodyPr/>
        <a:lstStyle/>
        <a:p>
          <a:r>
            <a:rPr lang="en-US"/>
            <a:t>Well production tubing</a:t>
          </a:r>
        </a:p>
      </dgm:t>
    </dgm:pt>
    <dgm:pt modelId="{E4C5D934-7C22-4E43-BDB3-D2B12915BB3D}" type="parTrans" cxnId="{6D7AF673-3ABC-4453-9F94-1E25B0BF39E2}">
      <dgm:prSet/>
      <dgm:spPr/>
      <dgm:t>
        <a:bodyPr/>
        <a:lstStyle/>
        <a:p>
          <a:endParaRPr lang="en-US"/>
        </a:p>
      </dgm:t>
    </dgm:pt>
    <dgm:pt modelId="{0283BB14-3D67-47D0-9E5D-FE5498BC5259}" type="sibTrans" cxnId="{6D7AF673-3ABC-4453-9F94-1E25B0BF39E2}">
      <dgm:prSet/>
      <dgm:spPr/>
      <dgm:t>
        <a:bodyPr/>
        <a:lstStyle/>
        <a:p>
          <a:endParaRPr lang="en-US"/>
        </a:p>
      </dgm:t>
    </dgm:pt>
    <dgm:pt modelId="{0AADB85A-C8A2-4FA7-8DFE-B8DF87E1CD35}">
      <dgm:prSet/>
      <dgm:spPr/>
      <dgm:t>
        <a:bodyPr/>
        <a:lstStyle/>
        <a:p>
          <a:r>
            <a:rPr lang="en-US"/>
            <a:t>Flow lines, and</a:t>
          </a:r>
        </a:p>
      </dgm:t>
    </dgm:pt>
    <dgm:pt modelId="{7CD062A3-28E1-4A9E-B502-9C834B1AA69B}" type="parTrans" cxnId="{55219659-489A-4C53-B95F-069864F79726}">
      <dgm:prSet/>
      <dgm:spPr/>
      <dgm:t>
        <a:bodyPr/>
        <a:lstStyle/>
        <a:p>
          <a:endParaRPr lang="en-US"/>
        </a:p>
      </dgm:t>
    </dgm:pt>
    <dgm:pt modelId="{A9CFFC75-70F0-417E-81D9-AB1B809D65D7}" type="sibTrans" cxnId="{55219659-489A-4C53-B95F-069864F79726}">
      <dgm:prSet/>
      <dgm:spPr/>
      <dgm:t>
        <a:bodyPr/>
        <a:lstStyle/>
        <a:p>
          <a:endParaRPr lang="en-US"/>
        </a:p>
      </dgm:t>
    </dgm:pt>
    <dgm:pt modelId="{4FF08140-8051-44C8-8ED5-8EEC268CA262}">
      <dgm:prSet/>
      <dgm:spPr/>
      <dgm:t>
        <a:bodyPr/>
        <a:lstStyle/>
        <a:p>
          <a:r>
            <a:rPr lang="en-US"/>
            <a:t>Header manifolds</a:t>
          </a:r>
        </a:p>
      </dgm:t>
    </dgm:pt>
    <dgm:pt modelId="{0996C53E-CD8D-4D88-BADA-9327AFFB0069}" type="parTrans" cxnId="{6882F72F-B06B-4623-9CB8-50C0644AD3D6}">
      <dgm:prSet/>
      <dgm:spPr/>
      <dgm:t>
        <a:bodyPr/>
        <a:lstStyle/>
        <a:p>
          <a:endParaRPr lang="en-US"/>
        </a:p>
      </dgm:t>
    </dgm:pt>
    <dgm:pt modelId="{DDE2C0AA-70A8-40B6-8425-A464217C4616}" type="sibTrans" cxnId="{6882F72F-B06B-4623-9CB8-50C0644AD3D6}">
      <dgm:prSet/>
      <dgm:spPr/>
      <dgm:t>
        <a:bodyPr/>
        <a:lstStyle/>
        <a:p>
          <a:endParaRPr lang="en-US"/>
        </a:p>
      </dgm:t>
    </dgm:pt>
    <dgm:pt modelId="{CD31804B-2E85-45FB-BBA0-966B8C129817}">
      <dgm:prSet/>
      <dgm:spPr/>
      <dgm:t>
        <a:bodyPr/>
        <a:lstStyle/>
        <a:p>
          <a:r>
            <a:rPr lang="en-US"/>
            <a:t>Reducing significant back pressure on the reservoir</a:t>
          </a:r>
        </a:p>
      </dgm:t>
    </dgm:pt>
    <dgm:pt modelId="{5F61F579-E043-469F-9E47-86539CE87E5C}" type="parTrans" cxnId="{53C04001-D716-4B49-A516-D809666828AB}">
      <dgm:prSet/>
      <dgm:spPr/>
      <dgm:t>
        <a:bodyPr/>
        <a:lstStyle/>
        <a:p>
          <a:endParaRPr lang="en-US"/>
        </a:p>
      </dgm:t>
    </dgm:pt>
    <dgm:pt modelId="{5C904D0C-06E2-4E95-965E-4D052A005E43}" type="sibTrans" cxnId="{53C04001-D716-4B49-A516-D809666828AB}">
      <dgm:prSet/>
      <dgm:spPr/>
      <dgm:t>
        <a:bodyPr/>
        <a:lstStyle/>
        <a:p>
          <a:endParaRPr lang="en-US"/>
        </a:p>
      </dgm:t>
    </dgm:pt>
    <dgm:pt modelId="{31776728-6A81-E945-B68E-B18BC631D6B4}" type="pres">
      <dgm:prSet presAssocID="{EA7D3252-2DF3-4ACE-8DB5-F8843C0E5F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50ABC-2277-F344-9D16-CB54C9802F65}" type="pres">
      <dgm:prSet presAssocID="{A75E5961-EB4F-4B60-AD0E-4C478DBBAA5C}" presName="boxAndChildren" presStyleCnt="0"/>
      <dgm:spPr/>
    </dgm:pt>
    <dgm:pt modelId="{A171AF6C-0060-9E47-A448-2232CA1F10BC}" type="pres">
      <dgm:prSet presAssocID="{A75E5961-EB4F-4B60-AD0E-4C478DBBAA5C}" presName="parentTextBox" presStyleLbl="node1" presStyleIdx="0" presStyleCnt="2"/>
      <dgm:spPr/>
      <dgm:t>
        <a:bodyPr/>
        <a:lstStyle/>
        <a:p>
          <a:endParaRPr lang="en-US"/>
        </a:p>
      </dgm:t>
    </dgm:pt>
    <dgm:pt modelId="{7909A7D0-D2EE-A341-87E1-B18A103B60E3}" type="pres">
      <dgm:prSet presAssocID="{A75E5961-EB4F-4B60-AD0E-4C478DBBAA5C}" presName="entireBox" presStyleLbl="node1" presStyleIdx="0" presStyleCnt="2"/>
      <dgm:spPr/>
      <dgm:t>
        <a:bodyPr/>
        <a:lstStyle/>
        <a:p>
          <a:endParaRPr lang="en-US"/>
        </a:p>
      </dgm:t>
    </dgm:pt>
    <dgm:pt modelId="{45A7F355-F482-1A48-902B-D38293B903C7}" type="pres">
      <dgm:prSet presAssocID="{A75E5961-EB4F-4B60-AD0E-4C478DBBAA5C}" presName="descendantBox" presStyleCnt="0"/>
      <dgm:spPr/>
    </dgm:pt>
    <dgm:pt modelId="{DF876BF7-E985-DB46-9C8E-AEF00C1785A8}" type="pres">
      <dgm:prSet presAssocID="{592B798B-58BF-46D6-9B32-A1C36A3FF383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132A7-1F5D-4A4C-A33C-5C6F7D3E705C}" type="pres">
      <dgm:prSet presAssocID="{0AADB85A-C8A2-4FA7-8DFE-B8DF87E1CD35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EFB08-82EA-A842-907E-4C7E5B682979}" type="pres">
      <dgm:prSet presAssocID="{4FF08140-8051-44C8-8ED5-8EEC268CA262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A043B-BAB4-6A41-A6ED-03AAB01C13AE}" type="pres">
      <dgm:prSet presAssocID="{CD31804B-2E85-45FB-BBA0-966B8C129817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9ED99-007A-1C4B-B476-52533AF13DC5}" type="pres">
      <dgm:prSet presAssocID="{1412FCA1-5925-4B08-B29C-62158ED5F9DA}" presName="sp" presStyleCnt="0"/>
      <dgm:spPr/>
    </dgm:pt>
    <dgm:pt modelId="{A7CFB474-FB4E-0847-B7DE-D2AA6C5B391D}" type="pres">
      <dgm:prSet presAssocID="{978D17CF-E1A6-40BF-A8C0-85CF565EA1B2}" presName="arrowAndChildren" presStyleCnt="0"/>
      <dgm:spPr/>
    </dgm:pt>
    <dgm:pt modelId="{B051BBBC-5342-6640-A8CB-20FEE914488D}" type="pres">
      <dgm:prSet presAssocID="{978D17CF-E1A6-40BF-A8C0-85CF565EA1B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B131678A-08E5-4A48-B607-84FE3F47B49F}" type="presOf" srcId="{A75E5961-EB4F-4B60-AD0E-4C478DBBAA5C}" destId="{7909A7D0-D2EE-A341-87E1-B18A103B60E3}" srcOrd="1" destOrd="0" presId="urn:microsoft.com/office/officeart/2005/8/layout/process4"/>
    <dgm:cxn modelId="{27EEAB06-ABDF-134A-B719-1DD74B5B10D0}" type="presOf" srcId="{EA7D3252-2DF3-4ACE-8DB5-F8843C0E5F0D}" destId="{31776728-6A81-E945-B68E-B18BC631D6B4}" srcOrd="0" destOrd="0" presId="urn:microsoft.com/office/officeart/2005/8/layout/process4"/>
    <dgm:cxn modelId="{27F8C311-315C-0D41-A8A6-9FC6B607807E}" type="presOf" srcId="{592B798B-58BF-46D6-9B32-A1C36A3FF383}" destId="{DF876BF7-E985-DB46-9C8E-AEF00C1785A8}" srcOrd="0" destOrd="0" presId="urn:microsoft.com/office/officeart/2005/8/layout/process4"/>
    <dgm:cxn modelId="{F76269AA-390D-4345-9514-8657FF242FB9}" type="presOf" srcId="{A75E5961-EB4F-4B60-AD0E-4C478DBBAA5C}" destId="{A171AF6C-0060-9E47-A448-2232CA1F10BC}" srcOrd="0" destOrd="0" presId="urn:microsoft.com/office/officeart/2005/8/layout/process4"/>
    <dgm:cxn modelId="{6D7AF673-3ABC-4453-9F94-1E25B0BF39E2}" srcId="{A75E5961-EB4F-4B60-AD0E-4C478DBBAA5C}" destId="{592B798B-58BF-46D6-9B32-A1C36A3FF383}" srcOrd="0" destOrd="0" parTransId="{E4C5D934-7C22-4E43-BDB3-D2B12915BB3D}" sibTransId="{0283BB14-3D67-47D0-9E5D-FE5498BC5259}"/>
    <dgm:cxn modelId="{CB5B2667-407D-8947-8E3E-A6B393DA15EC}" type="presOf" srcId="{CD31804B-2E85-45FB-BBA0-966B8C129817}" destId="{A8BA043B-BAB4-6A41-A6ED-03AAB01C13AE}" srcOrd="0" destOrd="0" presId="urn:microsoft.com/office/officeart/2005/8/layout/process4"/>
    <dgm:cxn modelId="{55219659-489A-4C53-B95F-069864F79726}" srcId="{A75E5961-EB4F-4B60-AD0E-4C478DBBAA5C}" destId="{0AADB85A-C8A2-4FA7-8DFE-B8DF87E1CD35}" srcOrd="1" destOrd="0" parTransId="{7CD062A3-28E1-4A9E-B502-9C834B1AA69B}" sibTransId="{A9CFFC75-70F0-417E-81D9-AB1B809D65D7}"/>
    <dgm:cxn modelId="{6882F72F-B06B-4623-9CB8-50C0644AD3D6}" srcId="{A75E5961-EB4F-4B60-AD0E-4C478DBBAA5C}" destId="{4FF08140-8051-44C8-8ED5-8EEC268CA262}" srcOrd="2" destOrd="0" parTransId="{0996C53E-CD8D-4D88-BADA-9327AFFB0069}" sibTransId="{DDE2C0AA-70A8-40B6-8425-A464217C4616}"/>
    <dgm:cxn modelId="{53C04001-D716-4B49-A516-D809666828AB}" srcId="{A75E5961-EB4F-4B60-AD0E-4C478DBBAA5C}" destId="{CD31804B-2E85-45FB-BBA0-966B8C129817}" srcOrd="3" destOrd="0" parTransId="{5F61F579-E043-469F-9E47-86539CE87E5C}" sibTransId="{5C904D0C-06E2-4E95-965E-4D052A005E43}"/>
    <dgm:cxn modelId="{13B23350-94BF-44CE-8033-B3A0F0A998FD}" srcId="{EA7D3252-2DF3-4ACE-8DB5-F8843C0E5F0D}" destId="{A75E5961-EB4F-4B60-AD0E-4C478DBBAA5C}" srcOrd="1" destOrd="0" parTransId="{51D4A85F-3D7E-4D38-9028-BE79536CDA1F}" sibTransId="{C76CB983-3DE0-4984-8AE4-FBAC3FF342F2}"/>
    <dgm:cxn modelId="{9379B435-6608-4FFC-94E4-749F5AD782D2}" srcId="{EA7D3252-2DF3-4ACE-8DB5-F8843C0E5F0D}" destId="{978D17CF-E1A6-40BF-A8C0-85CF565EA1B2}" srcOrd="0" destOrd="0" parTransId="{DF8AF843-3724-4F07-9F56-FB672C491591}" sibTransId="{1412FCA1-5925-4B08-B29C-62158ED5F9DA}"/>
    <dgm:cxn modelId="{A9C9B4FD-6A4F-964A-8825-99E126530C55}" type="presOf" srcId="{0AADB85A-C8A2-4FA7-8DFE-B8DF87E1CD35}" destId="{6F1132A7-1F5D-4A4C-A33C-5C6F7D3E705C}" srcOrd="0" destOrd="0" presId="urn:microsoft.com/office/officeart/2005/8/layout/process4"/>
    <dgm:cxn modelId="{25C0F5E8-F796-CF4A-B6C6-D745A72E83CB}" type="presOf" srcId="{978D17CF-E1A6-40BF-A8C0-85CF565EA1B2}" destId="{B051BBBC-5342-6640-A8CB-20FEE914488D}" srcOrd="0" destOrd="0" presId="urn:microsoft.com/office/officeart/2005/8/layout/process4"/>
    <dgm:cxn modelId="{07CE3D54-A35D-434D-8C4F-0DC376B71B74}" type="presOf" srcId="{4FF08140-8051-44C8-8ED5-8EEC268CA262}" destId="{16EEFB08-82EA-A842-907E-4C7E5B682979}" srcOrd="0" destOrd="0" presId="urn:microsoft.com/office/officeart/2005/8/layout/process4"/>
    <dgm:cxn modelId="{499BFB09-5E91-6C4B-90D3-CB41DC7166BC}" type="presParOf" srcId="{31776728-6A81-E945-B68E-B18BC631D6B4}" destId="{C0B50ABC-2277-F344-9D16-CB54C9802F65}" srcOrd="0" destOrd="0" presId="urn:microsoft.com/office/officeart/2005/8/layout/process4"/>
    <dgm:cxn modelId="{1309F55D-88F3-A143-B806-D3724D604C66}" type="presParOf" srcId="{C0B50ABC-2277-F344-9D16-CB54C9802F65}" destId="{A171AF6C-0060-9E47-A448-2232CA1F10BC}" srcOrd="0" destOrd="0" presId="urn:microsoft.com/office/officeart/2005/8/layout/process4"/>
    <dgm:cxn modelId="{A49C0690-B076-6C46-8431-47C7F1DC66CF}" type="presParOf" srcId="{C0B50ABC-2277-F344-9D16-CB54C9802F65}" destId="{7909A7D0-D2EE-A341-87E1-B18A103B60E3}" srcOrd="1" destOrd="0" presId="urn:microsoft.com/office/officeart/2005/8/layout/process4"/>
    <dgm:cxn modelId="{6ADCCCD3-2B71-2843-9CE3-5F3D29AD4914}" type="presParOf" srcId="{C0B50ABC-2277-F344-9D16-CB54C9802F65}" destId="{45A7F355-F482-1A48-902B-D38293B903C7}" srcOrd="2" destOrd="0" presId="urn:microsoft.com/office/officeart/2005/8/layout/process4"/>
    <dgm:cxn modelId="{A1E895EC-8F6B-4544-8E26-5A32E8B5C7DD}" type="presParOf" srcId="{45A7F355-F482-1A48-902B-D38293B903C7}" destId="{DF876BF7-E985-DB46-9C8E-AEF00C1785A8}" srcOrd="0" destOrd="0" presId="urn:microsoft.com/office/officeart/2005/8/layout/process4"/>
    <dgm:cxn modelId="{2FD4C03B-120F-714F-BEDC-73162ED49996}" type="presParOf" srcId="{45A7F355-F482-1A48-902B-D38293B903C7}" destId="{6F1132A7-1F5D-4A4C-A33C-5C6F7D3E705C}" srcOrd="1" destOrd="0" presId="urn:microsoft.com/office/officeart/2005/8/layout/process4"/>
    <dgm:cxn modelId="{6BD84A15-91C3-8847-A941-74CE3A17BEBD}" type="presParOf" srcId="{45A7F355-F482-1A48-902B-D38293B903C7}" destId="{16EEFB08-82EA-A842-907E-4C7E5B682979}" srcOrd="2" destOrd="0" presId="urn:microsoft.com/office/officeart/2005/8/layout/process4"/>
    <dgm:cxn modelId="{B9B2D467-F7E8-D846-87F6-0F8C2A70D4D6}" type="presParOf" srcId="{45A7F355-F482-1A48-902B-D38293B903C7}" destId="{A8BA043B-BAB4-6A41-A6ED-03AAB01C13AE}" srcOrd="3" destOrd="0" presId="urn:microsoft.com/office/officeart/2005/8/layout/process4"/>
    <dgm:cxn modelId="{11FF2C0A-49DE-584B-B365-645403E1E686}" type="presParOf" srcId="{31776728-6A81-E945-B68E-B18BC631D6B4}" destId="{A5F9ED99-007A-1C4B-B476-52533AF13DC5}" srcOrd="1" destOrd="0" presId="urn:microsoft.com/office/officeart/2005/8/layout/process4"/>
    <dgm:cxn modelId="{E0CA0333-204C-3646-9778-53958CB153FB}" type="presParOf" srcId="{31776728-6A81-E945-B68E-B18BC631D6B4}" destId="{A7CFB474-FB4E-0847-B7DE-D2AA6C5B391D}" srcOrd="2" destOrd="0" presId="urn:microsoft.com/office/officeart/2005/8/layout/process4"/>
    <dgm:cxn modelId="{9E99C024-37ED-8641-A2A1-AE748D9A6841}" type="presParOf" srcId="{A7CFB474-FB4E-0847-B7DE-D2AA6C5B391D}" destId="{B051BBBC-5342-6640-A8CB-20FEE91448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9A7D0-D2EE-A341-87E1-B18A103B60E3}">
      <dsp:nvSpPr>
        <dsp:cNvPr id="0" name=""/>
        <dsp:cNvSpPr/>
      </dsp:nvSpPr>
      <dsp:spPr>
        <a:xfrm>
          <a:off x="0" y="2470633"/>
          <a:ext cx="9618133" cy="16210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This steam can be utilized in the elimination of built up oil, wax and paraffin deposits in:</a:t>
          </a:r>
        </a:p>
      </dsp:txBody>
      <dsp:txXfrm>
        <a:off x="0" y="2470633"/>
        <a:ext cx="9618133" cy="875341"/>
      </dsp:txXfrm>
    </dsp:sp>
    <dsp:sp modelId="{DF876BF7-E985-DB46-9C8E-AEF00C1785A8}">
      <dsp:nvSpPr>
        <dsp:cNvPr id="0" name=""/>
        <dsp:cNvSpPr/>
      </dsp:nvSpPr>
      <dsp:spPr>
        <a:xfrm>
          <a:off x="0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Well production tubing</a:t>
          </a:r>
        </a:p>
      </dsp:txBody>
      <dsp:txXfrm>
        <a:off x="0" y="3313554"/>
        <a:ext cx="2404533" cy="745661"/>
      </dsp:txXfrm>
    </dsp:sp>
    <dsp:sp modelId="{6F1132A7-1F5D-4A4C-A33C-5C6F7D3E705C}">
      <dsp:nvSpPr>
        <dsp:cNvPr id="0" name=""/>
        <dsp:cNvSpPr/>
      </dsp:nvSpPr>
      <dsp:spPr>
        <a:xfrm>
          <a:off x="2404533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-1363945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5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Flow lines, and</a:t>
          </a:r>
        </a:p>
      </dsp:txBody>
      <dsp:txXfrm>
        <a:off x="2404533" y="3313554"/>
        <a:ext cx="2404533" cy="745661"/>
      </dsp:txXfrm>
    </dsp:sp>
    <dsp:sp modelId="{16EEFB08-82EA-A842-907E-4C7E5B682979}">
      <dsp:nvSpPr>
        <dsp:cNvPr id="0" name=""/>
        <dsp:cNvSpPr/>
      </dsp:nvSpPr>
      <dsp:spPr>
        <a:xfrm>
          <a:off x="4809066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-2727891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1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Header manifolds</a:t>
          </a:r>
        </a:p>
      </dsp:txBody>
      <dsp:txXfrm>
        <a:off x="4809066" y="3313554"/>
        <a:ext cx="2404533" cy="745661"/>
      </dsp:txXfrm>
    </dsp:sp>
    <dsp:sp modelId="{A8BA043B-BAB4-6A41-A6ED-03AAB01C13AE}">
      <dsp:nvSpPr>
        <dsp:cNvPr id="0" name=""/>
        <dsp:cNvSpPr/>
      </dsp:nvSpPr>
      <dsp:spPr>
        <a:xfrm>
          <a:off x="7213599" y="3313554"/>
          <a:ext cx="2404533" cy="745661"/>
        </a:xfrm>
        <a:prstGeom prst="rect">
          <a:avLst/>
        </a:prstGeom>
        <a:solidFill>
          <a:schemeClr val="accent2">
            <a:tint val="40000"/>
            <a:alpha val="90000"/>
            <a:hueOff val="-4091836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6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Reducing significant back pressure on the reservoir</a:t>
          </a:r>
        </a:p>
      </dsp:txBody>
      <dsp:txXfrm>
        <a:off x="7213599" y="3313554"/>
        <a:ext cx="2404533" cy="745661"/>
      </dsp:txXfrm>
    </dsp:sp>
    <dsp:sp modelId="{B051BBBC-5342-6640-A8CB-20FEE914488D}">
      <dsp:nvSpPr>
        <dsp:cNvPr id="0" name=""/>
        <dsp:cNvSpPr/>
      </dsp:nvSpPr>
      <dsp:spPr>
        <a:xfrm rot="10800000">
          <a:off x="0" y="1845"/>
          <a:ext cx="9618133" cy="2493102"/>
        </a:xfrm>
        <a:prstGeom prst="upArrowCallou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The Mobile Steam Unit produces high pressure and temperature steam</a:t>
          </a:r>
        </a:p>
      </dsp:txBody>
      <dsp:txXfrm rot="10800000">
        <a:off x="0" y="1845"/>
        <a:ext cx="9618133" cy="1619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B16C7-98F0-7C49-9DC5-93B93B4E85EF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EA4FE-8071-1344-84FD-EF21B8D8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0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EA4FE-8071-1344-84FD-EF21B8D846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3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AD6E2-F40A-534C-AB58-E1E7D74A1A41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8DACDC-173C-6D48-AC0A-CC989F060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" y="1246630"/>
            <a:ext cx="11166389" cy="43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2573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smtClean="0"/>
              <a:t>&amp; Environmental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2173"/>
            <a:ext cx="8596668" cy="5362832"/>
          </a:xfrm>
        </p:spPr>
        <p:txBody>
          <a:bodyPr/>
          <a:lstStyle/>
          <a:p>
            <a:r>
              <a:rPr lang="en-US" dirty="0"/>
              <a:t>The Mobile Steam Unit can operate with industrial grade </a:t>
            </a:r>
            <a:r>
              <a:rPr lang="en-US" dirty="0" smtClean="0"/>
              <a:t>peroxide concentrations </a:t>
            </a:r>
            <a:r>
              <a:rPr lang="en-US" dirty="0"/>
              <a:t>as low as 50%. Depending on local </a:t>
            </a:r>
            <a:r>
              <a:rPr lang="en-US" dirty="0" smtClean="0"/>
              <a:t>regulations, economies </a:t>
            </a:r>
            <a:r>
              <a:rPr lang="en-US" dirty="0"/>
              <a:t>and client requirements, concentrations up to 70% </a:t>
            </a:r>
            <a:r>
              <a:rPr lang="en-US" dirty="0" smtClean="0"/>
              <a:t>can be </a:t>
            </a:r>
            <a:r>
              <a:rPr lang="en-US" dirty="0"/>
              <a:t>used.</a:t>
            </a:r>
          </a:p>
          <a:p>
            <a:r>
              <a:rPr lang="en-US" dirty="0"/>
              <a:t>Internal procedures have been developed following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manufacturers </a:t>
            </a:r>
            <a:r>
              <a:rPr lang="en-US" dirty="0"/>
              <a:t>and OSHA Guidelines to safely handle </a:t>
            </a:r>
            <a:r>
              <a:rPr lang="en-US" dirty="0" smtClean="0"/>
              <a:t>and transport </a:t>
            </a:r>
            <a:r>
              <a:rPr lang="en-US" dirty="0"/>
              <a:t>Hydrogen Peroxide on roads, by rail and </a:t>
            </a:r>
            <a:r>
              <a:rPr lang="en-US" dirty="0" smtClean="0"/>
              <a:t>vessels (If </a:t>
            </a:r>
            <a:r>
              <a:rPr lang="en-US" dirty="0"/>
              <a:t>higher international or local standards are required </a:t>
            </a:r>
            <a:r>
              <a:rPr lang="en-US" dirty="0" smtClean="0"/>
              <a:t>the MSU </a:t>
            </a:r>
            <a:r>
              <a:rPr lang="en-US" dirty="0"/>
              <a:t>team will endeavor to meet them).</a:t>
            </a:r>
          </a:p>
          <a:p>
            <a:r>
              <a:rPr lang="en-US" dirty="0"/>
              <a:t>The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is the only product used in </a:t>
            </a:r>
            <a:r>
              <a:rPr lang="en-US" dirty="0" smtClean="0"/>
              <a:t>the reaction</a:t>
            </a:r>
          </a:p>
          <a:p>
            <a:r>
              <a:rPr lang="en-US" dirty="0" smtClean="0"/>
              <a:t>The only emissions from the reaction are steam (H</a:t>
            </a:r>
            <a:r>
              <a:rPr lang="en-US" baseline="-25000" dirty="0" smtClean="0"/>
              <a:t>2</a:t>
            </a:r>
            <a:r>
              <a:rPr lang="en-US" dirty="0" smtClean="0"/>
              <a:t>O) and Oxygen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required, free O</a:t>
            </a:r>
            <a:r>
              <a:rPr lang="en-US" baseline="-25000" dirty="0" smtClean="0"/>
              <a:t>2</a:t>
            </a:r>
            <a:r>
              <a:rPr lang="en-US" dirty="0" smtClean="0"/>
              <a:t> can be converted to CO</a:t>
            </a:r>
            <a:r>
              <a:rPr lang="en-US" baseline="-25000" dirty="0" smtClean="0"/>
              <a:t>2</a:t>
            </a:r>
            <a:r>
              <a:rPr lang="en-US" dirty="0" smtClean="0"/>
              <a:t> with pre-additives</a:t>
            </a:r>
          </a:p>
          <a:p>
            <a:r>
              <a:rPr lang="en-US" dirty="0" smtClean="0"/>
              <a:t>Xtreme Performance Chemicals’ personnel are trained to safely transport, store and utilize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2573"/>
          </a:xfrm>
        </p:spPr>
        <p:txBody>
          <a:bodyPr/>
          <a:lstStyle/>
          <a:p>
            <a:r>
              <a:rPr lang="en-US" dirty="0" smtClean="0"/>
              <a:t>Safety </a:t>
            </a:r>
            <a:r>
              <a:rPr lang="en-US" smtClean="0"/>
              <a:t>&amp; Environmental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2173"/>
            <a:ext cx="8596668" cy="5362832"/>
          </a:xfrm>
        </p:spPr>
        <p:txBody>
          <a:bodyPr/>
          <a:lstStyle/>
          <a:p>
            <a:r>
              <a:rPr lang="en-US" dirty="0"/>
              <a:t>In comparison to conventional oil heaters or </a:t>
            </a:r>
            <a:r>
              <a:rPr lang="en-US" dirty="0" smtClean="0"/>
              <a:t>steam generators, </a:t>
            </a:r>
            <a:r>
              <a:rPr lang="en-US" dirty="0" smtClean="0">
                <a:solidFill>
                  <a:schemeClr val="tx1"/>
                </a:solidFill>
              </a:rPr>
              <a:t>the MSU </a:t>
            </a:r>
            <a:r>
              <a:rPr lang="en-US" b="1" u="sng" dirty="0" smtClean="0">
                <a:solidFill>
                  <a:srgbClr val="FF0000"/>
                </a:solidFill>
              </a:rPr>
              <a:t>DOES NOT REQUIRE:</a:t>
            </a:r>
            <a:endParaRPr lang="en-US" u="sng" dirty="0"/>
          </a:p>
          <a:p>
            <a:r>
              <a:rPr lang="en-US" dirty="0"/>
              <a:t>Surface structures (No footprint)</a:t>
            </a:r>
          </a:p>
          <a:p>
            <a:r>
              <a:rPr lang="en-US" dirty="0"/>
              <a:t>Boiler</a:t>
            </a:r>
          </a:p>
          <a:p>
            <a:r>
              <a:rPr lang="en-US" dirty="0"/>
              <a:t>Treated or untreated water supply</a:t>
            </a:r>
          </a:p>
          <a:p>
            <a:r>
              <a:rPr lang="en-US" dirty="0"/>
              <a:t>Diesel / Propane fuel </a:t>
            </a:r>
            <a:r>
              <a:rPr lang="en-US" dirty="0" smtClean="0"/>
              <a:t>supply</a:t>
            </a:r>
          </a:p>
          <a:p>
            <a:r>
              <a:rPr lang="en-US" dirty="0"/>
              <a:t>Electricity (Except for Controls)</a:t>
            </a:r>
          </a:p>
          <a:p>
            <a:r>
              <a:rPr lang="en-US" dirty="0"/>
              <a:t>Inlet water treatment</a:t>
            </a:r>
          </a:p>
          <a:p>
            <a:r>
              <a:rPr lang="en-US" dirty="0"/>
              <a:t>Effluent recycling</a:t>
            </a:r>
          </a:p>
          <a:p>
            <a:r>
              <a:rPr lang="en-US" dirty="0" smtClean="0"/>
              <a:t>MSU produces no harmful emissions, only steam and a small amount of oxygen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NO GREENHOUSE GASES ARE PRODUCED</a:t>
            </a:r>
            <a:endParaRPr lang="en-US" sz="3200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Environmental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982061" cy="388077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Freezing Point of 50%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is -</a:t>
            </a:r>
            <a:r>
              <a:rPr lang="en-US" sz="2800" dirty="0" smtClean="0"/>
              <a:t>52°C </a:t>
            </a:r>
            <a:r>
              <a:rPr lang="en-US" sz="2800" dirty="0"/>
              <a:t>(-</a:t>
            </a:r>
            <a:r>
              <a:rPr lang="en-US" sz="2800" dirty="0" smtClean="0"/>
              <a:t>62°F)</a:t>
            </a:r>
          </a:p>
          <a:p>
            <a:r>
              <a:rPr lang="en-US" sz="2800" dirty="0"/>
              <a:t>Minimal issues </a:t>
            </a:r>
            <a:r>
              <a:rPr lang="en-US" sz="2800" dirty="0" smtClean="0"/>
              <a:t>encountered during </a:t>
            </a:r>
            <a:r>
              <a:rPr lang="en-US" sz="2800" dirty="0"/>
              <a:t>freezing </a:t>
            </a:r>
            <a:r>
              <a:rPr lang="en-US" sz="2800" dirty="0" smtClean="0"/>
              <a:t>winter conditions </a:t>
            </a:r>
            <a:r>
              <a:rPr lang="en-US" sz="2800" dirty="0"/>
              <a:t>where </a:t>
            </a:r>
            <a:r>
              <a:rPr lang="en-US" sz="2800" dirty="0" smtClean="0"/>
              <a:t>conventional boilers </a:t>
            </a:r>
            <a:r>
              <a:rPr lang="en-US" sz="2800" dirty="0"/>
              <a:t>have to maintain </a:t>
            </a:r>
            <a:r>
              <a:rPr lang="en-US" sz="2800" dirty="0" smtClean="0"/>
              <a:t>water supply </a:t>
            </a:r>
            <a:r>
              <a:rPr lang="en-US" sz="2800" dirty="0"/>
              <a:t>from </a:t>
            </a:r>
            <a:r>
              <a:rPr lang="en-US" sz="2800" dirty="0" smtClean="0"/>
              <a:t>freezing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01" y="1816443"/>
            <a:ext cx="6086618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>
              <a:rot lat="0" lon="0" rev="1200000"/>
            </a:lightRig>
          </a:scene3d>
        </p:spPr>
        <p:txBody>
          <a:bodyPr/>
          <a:lstStyle/>
          <a:p>
            <a:pPr algn="ctr"/>
            <a:r>
              <a:rPr lang="en-US" b="1" dirty="0" smtClean="0"/>
              <a:t>Mobile Steam Unit</a:t>
            </a:r>
            <a:br>
              <a:rPr lang="en-US" b="1" dirty="0" smtClean="0"/>
            </a:br>
            <a:r>
              <a:rPr lang="en-US" sz="36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next generation in Well Rehabilitation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0418" y="525192"/>
            <a:ext cx="11376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What is the Mobile Steam Unit?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711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94A7024-D948-494D-8920-BBA2DA07D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537" y="5321760"/>
            <a:ext cx="4110423" cy="715766"/>
          </a:xfrm>
        </p:spPr>
        <p:txBody>
          <a:bodyPr>
            <a:normAutofit/>
          </a:bodyPr>
          <a:lstStyle/>
          <a:p>
            <a:r>
              <a:rPr lang="en-US" b="1" dirty="0"/>
              <a:t>Mobile Steam </a:t>
            </a:r>
            <a:r>
              <a:rPr lang="en-US" b="1" dirty="0" smtClean="0"/>
              <a:t>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15" y="305827"/>
            <a:ext cx="8596668" cy="2003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Cutting </a:t>
            </a:r>
            <a:r>
              <a:rPr lang="en-US" dirty="0">
                <a:solidFill>
                  <a:srgbClr val="FFFFFF"/>
                </a:solidFill>
              </a:rPr>
              <a:t>Edge Advanced Technology</a:t>
            </a:r>
          </a:p>
          <a:p>
            <a:r>
              <a:rPr lang="en-US" dirty="0">
                <a:solidFill>
                  <a:srgbClr val="FFFFFF"/>
                </a:solidFill>
              </a:rPr>
              <a:t>New and totally green technology: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Produces steam through the exothermic reaction from the decomposition of Hydrogen Peroxide (H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O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) When exposed to the specially designed and patented MSU catalyst. </a:t>
            </a:r>
          </a:p>
        </p:txBody>
      </p:sp>
    </p:spTree>
    <p:extLst>
      <p:ext uri="{BB962C8B-B14F-4D97-AF65-F5344CB8AC3E}">
        <p14:creationId xmlns:p14="http://schemas.microsoft.com/office/powerpoint/2010/main" val="297067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64617" cy="1320800"/>
          </a:xfrm>
        </p:spPr>
        <p:txBody>
          <a:bodyPr/>
          <a:lstStyle/>
          <a:p>
            <a:r>
              <a:rPr lang="en-US" dirty="0" smtClean="0"/>
              <a:t>MSU Eliminates ALL Historical Limitations for </a:t>
            </a:r>
            <a:r>
              <a:rPr lang="en-US" smtClean="0"/>
              <a:t>Well Steaming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2351" y="2229492"/>
            <a:ext cx="2719014" cy="2031325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No fuel fired boilers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No local water source</a:t>
            </a: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No water treatment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No fixed facilities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8" y="3856337"/>
            <a:ext cx="3647440" cy="2189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915" y="2229492"/>
            <a:ext cx="518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No air and water permits required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Highly mobile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One MSU can treat multiple wells and pipelines per day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91" y="3845080"/>
            <a:ext cx="55626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Elimination of dehydrated oil deposits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55D5A154-F822-6E36-1184-A76A55529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50830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7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060"/>
          </a:xfrm>
        </p:spPr>
        <p:txBody>
          <a:bodyPr/>
          <a:lstStyle/>
          <a:p>
            <a:r>
              <a:rPr lang="en-US" dirty="0" smtClean="0"/>
              <a:t>Hungary results Feb,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0" y="1622184"/>
            <a:ext cx="2571286" cy="20173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86" y="3928346"/>
            <a:ext cx="3876590" cy="2258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934044"/>
            <a:ext cx="3882309" cy="2253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16" y="1611677"/>
            <a:ext cx="2414030" cy="2038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6378" y="132766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81164" y="132766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After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670"/>
          </a:xfrm>
        </p:spPr>
        <p:txBody>
          <a:bodyPr/>
          <a:lstStyle/>
          <a:p>
            <a:r>
              <a:rPr lang="en-US" dirty="0" smtClean="0"/>
              <a:t>Hydrogen Peroxide</a:t>
            </a:r>
            <a:r>
              <a:rPr lang="en-US" smtClean="0"/>
              <a:t>: Background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28108"/>
            <a:ext cx="8949551" cy="5071545"/>
          </a:xfrm>
        </p:spPr>
        <p:txBody>
          <a:bodyPr/>
          <a:lstStyle/>
          <a:p>
            <a:r>
              <a:rPr lang="en-US" dirty="0" smtClean="0"/>
              <a:t>Hydrogen Peroxide is used extensively worldwide</a:t>
            </a:r>
          </a:p>
          <a:p>
            <a:r>
              <a:rPr lang="en-US" dirty="0"/>
              <a:t>50% of the world's production of hydrogen peroxide is used for pulp and paper bleaching</a:t>
            </a:r>
          </a:p>
          <a:p>
            <a:r>
              <a:rPr lang="en-US" dirty="0"/>
              <a:t>Other uses include:</a:t>
            </a:r>
          </a:p>
          <a:p>
            <a:pPr lvl="1"/>
            <a:r>
              <a:rPr lang="en-US" dirty="0"/>
              <a:t>BOD and COD removal in wastewater</a:t>
            </a:r>
          </a:p>
          <a:p>
            <a:pPr lvl="1"/>
            <a:r>
              <a:rPr lang="en-US" dirty="0"/>
              <a:t>Antimicrobial agent in hospital environments</a:t>
            </a:r>
          </a:p>
          <a:p>
            <a:pPr lvl="1"/>
            <a:r>
              <a:rPr lang="en-US" dirty="0"/>
              <a:t>Laundry Bleach</a:t>
            </a:r>
          </a:p>
          <a:p>
            <a:r>
              <a:rPr lang="en-US" dirty="0"/>
              <a:t>Concentrated H2O2 (&gt;90%) </a:t>
            </a:r>
            <a:r>
              <a:rPr lang="en-US" dirty="0" smtClean="0"/>
              <a:t>is used </a:t>
            </a:r>
            <a:r>
              <a:rPr lang="en-US" dirty="0"/>
              <a:t>as a propellant in </a:t>
            </a:r>
            <a:r>
              <a:rPr lang="en-US" dirty="0" smtClean="0"/>
              <a:t>rocketry</a:t>
            </a:r>
            <a:r>
              <a:rPr lang="en-US" dirty="0"/>
              <a:t> (Germany </a:t>
            </a:r>
            <a:r>
              <a:rPr lang="en-US" dirty="0" smtClean="0"/>
              <a:t>WWII</a:t>
            </a:r>
            <a:r>
              <a:rPr lang="en-US" dirty="0"/>
              <a:t>, NASA, etc</a:t>
            </a:r>
            <a:r>
              <a:rPr lang="en-US" dirty="0" smtClean="0"/>
              <a:t>.)</a:t>
            </a:r>
          </a:p>
          <a:p>
            <a:r>
              <a:rPr lang="en-US" dirty="0"/>
              <a:t>Hydrogen peroxide decomposes exothermally into water and oxygen </a:t>
            </a:r>
            <a:r>
              <a:rPr lang="en-US" dirty="0" smtClean="0"/>
              <a:t>gas: 2 </a:t>
            </a:r>
            <a:r>
              <a:rPr lang="en-US" dirty="0"/>
              <a:t>H2O2 → 2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O2</a:t>
            </a:r>
            <a:r>
              <a:rPr lang="en-US" dirty="0" smtClean="0"/>
              <a:t>+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heat produced from the reaction turns the water into steam: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96" y="5055972"/>
            <a:ext cx="726989" cy="72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1" r="-1" b="13173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State of the </a:t>
            </a:r>
            <a:r>
              <a:rPr lang="en-US"/>
              <a:t>art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Mobile Steam Unit can produce and maintain steam temperatures up to 500°F (260°C) with flow rates up to 10,000 Gal/day (40M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/day).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It’s components have been designed to handle pressures up to 1,500 psig (100 atm)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=""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=""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=""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=""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=""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=""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0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F9CBB306-8362-4E9F-8E8F-724CB89A5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="" xmlns:a16="http://schemas.microsoft.com/office/drawing/2014/main" id="{F19F8C88-9B7E-4596-8D09-DF90F41CA9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263" y="2160589"/>
            <a:ext cx="5211607" cy="3880773"/>
          </a:xfrm>
        </p:spPr>
        <p:txBody>
          <a:bodyPr>
            <a:normAutofit/>
          </a:bodyPr>
          <a:lstStyle/>
          <a:p>
            <a:r>
              <a:rPr lang="en-US" dirty="0"/>
              <a:t>Pressure Vessels have ASME U stamp</a:t>
            </a:r>
          </a:p>
          <a:p>
            <a:r>
              <a:rPr lang="en-US" dirty="0"/>
              <a:t>Steam flow, temperature and pressure can be adjusted depending on: </a:t>
            </a:r>
          </a:p>
          <a:p>
            <a:pPr lvl="1"/>
            <a:r>
              <a:rPr lang="en-US" dirty="0"/>
              <a:t>Physical limitations of the oil producing equipment,</a:t>
            </a:r>
          </a:p>
          <a:p>
            <a:pPr lvl="1"/>
            <a:r>
              <a:rPr lang="en-US" dirty="0"/>
              <a:t>Characteristic of the formation,</a:t>
            </a:r>
          </a:p>
          <a:p>
            <a:pPr lvl="1"/>
            <a:r>
              <a:rPr lang="en-US" dirty="0"/>
              <a:t>Environmental requirements, </a:t>
            </a:r>
          </a:p>
          <a:p>
            <a:pPr lvl="1"/>
            <a:r>
              <a:rPr lang="en-US" dirty="0"/>
              <a:t>Gravity of the oil and steaming method used (cyclical or steam flooding injection)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9" r="2" b="3558"/>
          <a:stretch/>
        </p:blipFill>
        <p:spPr>
          <a:xfrm>
            <a:off x="5883879" y="10"/>
            <a:ext cx="6304947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CDFCE3EB-D8EE-4ECA-9D06-6979FD355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r="-3" b="19559"/>
          <a:stretch/>
        </p:blipFill>
        <p:spPr>
          <a:xfrm>
            <a:off x="6604548" y="2286000"/>
            <a:ext cx="5584275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1" r="-1" b="15276"/>
          <a:stretch/>
        </p:blipFill>
        <p:spPr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F80DA0B5-A290-4512-A78A-252BC48294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7537" y="0"/>
            <a:ext cx="1886594" cy="6858000"/>
          </a:xfrm>
          <a:custGeom>
            <a:avLst/>
            <a:gdLst>
              <a:gd name="connsiteX0" fmla="*/ 332766 w 1886594"/>
              <a:gd name="connsiteY0" fmla="*/ 0 h 6858000"/>
              <a:gd name="connsiteX1" fmla="*/ 473666 w 1886594"/>
              <a:gd name="connsiteY1" fmla="*/ 0 h 6858000"/>
              <a:gd name="connsiteX2" fmla="*/ 1886594 w 1886594"/>
              <a:gd name="connsiteY2" fmla="*/ 4481876 h 6858000"/>
              <a:gd name="connsiteX3" fmla="*/ 140900 w 1886594"/>
              <a:gd name="connsiteY3" fmla="*/ 6858000 h 6858000"/>
              <a:gd name="connsiteX4" fmla="*/ 0 w 1886594"/>
              <a:gd name="connsiteY4" fmla="*/ 6858000 h 6858000"/>
              <a:gd name="connsiteX5" fmla="*/ 1745694 w 1886594"/>
              <a:gd name="connsiteY5" fmla="*/ 4481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94" h="6858000">
                <a:moveTo>
                  <a:pt x="332766" y="0"/>
                </a:moveTo>
                <a:lnTo>
                  <a:pt x="473666" y="0"/>
                </a:lnTo>
                <a:lnTo>
                  <a:pt x="1886594" y="4481876"/>
                </a:lnTo>
                <a:lnTo>
                  <a:pt x="140900" y="6858000"/>
                </a:lnTo>
                <a:lnTo>
                  <a:pt x="0" y="6858000"/>
                </a:lnTo>
                <a:lnTo>
                  <a:pt x="1745694" y="44818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9">
            <a:extLst>
              <a:ext uri="{FF2B5EF4-FFF2-40B4-BE49-F238E27FC236}">
                <a16:creationId xmlns="" xmlns:a16="http://schemas.microsoft.com/office/drawing/2014/main" id="{2C020F0B-C1D1-4E35-8674-2F6D2EB488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="" xmlns:a16="http://schemas.microsoft.com/office/drawing/2014/main" id="{45A9F879-5728-4241-84BE-EBFBB9D63D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2424A02-0F86-4C43-9C35-0E2266515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375B55B4-9E05-4924-946C-92CE670DF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="" xmlns:a16="http://schemas.microsoft.com/office/drawing/2014/main" id="{0F30D126-B32B-40C9-84A3-C2FAD3B515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73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4434</TotalTime>
  <Words>568</Words>
  <Application>Microsoft Macintosh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Trebuchet MS</vt:lpstr>
      <vt:lpstr>Wingdings</vt:lpstr>
      <vt:lpstr>Wingdings 3</vt:lpstr>
      <vt:lpstr>Arial</vt:lpstr>
      <vt:lpstr>Facet</vt:lpstr>
      <vt:lpstr>PowerPoint Presentation</vt:lpstr>
      <vt:lpstr>Mobile Steam Unit The next generation in Well Rehabilitation</vt:lpstr>
      <vt:lpstr>Mobile Steam Unit</vt:lpstr>
      <vt:lpstr>MSU Eliminates ALL Historical Limitations for Well Steaming</vt:lpstr>
      <vt:lpstr>Elimination of dehydrated oil deposits</vt:lpstr>
      <vt:lpstr>Hungary results Feb, 2016</vt:lpstr>
      <vt:lpstr>Hydrogen Peroxide: Background</vt:lpstr>
      <vt:lpstr>State of the art Engineering</vt:lpstr>
      <vt:lpstr>PowerPoint Presentation</vt:lpstr>
      <vt:lpstr>Safety &amp; Environmental</vt:lpstr>
      <vt:lpstr>Safety &amp; Environmental</vt:lpstr>
      <vt:lpstr>External Environmental Conditions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25</cp:revision>
  <dcterms:created xsi:type="dcterms:W3CDTF">2023-10-09T21:25:33Z</dcterms:created>
  <dcterms:modified xsi:type="dcterms:W3CDTF">2023-10-17T17:27:05Z</dcterms:modified>
</cp:coreProperties>
</file>